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4"/>
  </p:sldMasterIdLst>
  <p:notesMasterIdLst>
    <p:notesMasterId r:id="rId15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</p:sldIdLst>
  <p:sldSz cx="14630400" cy="8229600"/>
  <p:notesSz cx="8229600" cy="14630400"/>
  <p:embeddedFontLst>
    <p:embeddedFont>
      <p:font typeface="Inter" panose="020B0604020202020204" charset="0"/>
      <p:regular r:id="rId16"/>
    </p:embeddedFont>
  </p:embeddedFontLst>
  <p:defaultTextStyle>
    <a:defPPr>
      <a:defRPr lang="es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21" autoAdjust="0"/>
    <p:restoredTop sz="94552" autoAdjust="0"/>
  </p:normalViewPr>
  <p:slideViewPr>
    <p:cSldViewPr snapToGrid="0" snapToObjects="1">
      <p:cViewPr varScale="1">
        <p:scale>
          <a:sx n="87" d="100"/>
          <a:sy n="87" d="100"/>
        </p:scale>
        <p:origin x="84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font" Target="fonts/font1.fntdata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917732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es-CL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es-CL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es-CL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es-CL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es-CL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es-CL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es-CL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es-CL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es-CL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es-CL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156341"/>
            <a:ext cx="7556421" cy="22327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Clarifi: Gestión Financiera Personal al Alcance de Todos</a:t>
            </a:r>
            <a:endParaRPr lang="en-US" sz="4650" dirty="0">
              <a:latin typeface="+mj-lt"/>
            </a:endParaRPr>
          </a:p>
        </p:txBody>
      </p:sp>
      <p:sp>
        <p:nvSpPr>
          <p:cNvPr id="4" name="Text 1"/>
          <p:cNvSpPr/>
          <p:nvPr/>
        </p:nvSpPr>
        <p:spPr>
          <a:xfrm>
            <a:off x="793790" y="472928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 Proyecto de Ingeniería Informática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5347335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latin typeface="Inter" pitchFamily="34" charset="0"/>
                <a:ea typeface="Inter" pitchFamily="34" charset="-122"/>
                <a:cs typeface="Inter" pitchFamily="34" charset="-120"/>
              </a:rPr>
              <a:t>Joaquín Ignacio Toro Hermosilla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y Gustavo Adolfo Hermosilla Gonzáles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70548" y="448747"/>
            <a:ext cx="5712738" cy="5348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00"/>
              </a:lnSpc>
              <a:buNone/>
            </a:pPr>
            <a:r>
              <a:rPr lang="en-US" sz="3350" b="1" dirty="0">
                <a:solidFill>
                  <a:srgbClr val="000000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Plan de Trabajo y Conclusión</a:t>
            </a:r>
            <a:endParaRPr lang="en-US" sz="3350" dirty="0">
              <a:latin typeface="+mj-lt"/>
            </a:endParaRPr>
          </a:p>
        </p:txBody>
      </p:sp>
      <p:sp>
        <p:nvSpPr>
          <p:cNvPr id="3" name="Text 1"/>
          <p:cNvSpPr/>
          <p:nvPr/>
        </p:nvSpPr>
        <p:spPr>
          <a:xfrm>
            <a:off x="570548" y="1309568"/>
            <a:ext cx="13489305" cy="260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Nuestro plan de trabajo está estructurado para asegurar un progreso constante y alcanzar los objetivos del proyecto Clarifi de manera eficiente.</a:t>
            </a:r>
            <a:endParaRPr lang="en-US" sz="12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548" y="1753672"/>
            <a:ext cx="814983" cy="978098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548527" y="1916668"/>
            <a:ext cx="3381851" cy="2674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b="1" dirty="0">
                <a:solidFill>
                  <a:srgbClr val="272525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Levantamiento de Requerimientos</a:t>
            </a:r>
            <a:endParaRPr lang="en-US" sz="1650" dirty="0"/>
          </a:p>
        </p:txBody>
      </p:sp>
      <p:sp>
        <p:nvSpPr>
          <p:cNvPr id="6" name="Text 3"/>
          <p:cNvSpPr/>
          <p:nvPr/>
        </p:nvSpPr>
        <p:spPr>
          <a:xfrm>
            <a:off x="1548527" y="2281833"/>
            <a:ext cx="12511326" cy="260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Definir funcionalidades principales (1 semana).</a:t>
            </a:r>
            <a:endParaRPr lang="en-US" sz="12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548" y="2731770"/>
            <a:ext cx="814983" cy="97809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548527" y="2894767"/>
            <a:ext cx="3100030" cy="2674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b="1" dirty="0">
                <a:solidFill>
                  <a:srgbClr val="272525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Diseño y Desarrollo del Sistema</a:t>
            </a:r>
            <a:endParaRPr lang="en-US" sz="1650" dirty="0"/>
          </a:p>
        </p:txBody>
      </p:sp>
      <p:sp>
        <p:nvSpPr>
          <p:cNvPr id="9" name="Text 5"/>
          <p:cNvSpPr/>
          <p:nvPr/>
        </p:nvSpPr>
        <p:spPr>
          <a:xfrm>
            <a:off x="1548527" y="3259931"/>
            <a:ext cx="12511326" cy="260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Implementar BD, backend y frontend (4 semanas).</a:t>
            </a:r>
            <a:endParaRPr lang="en-US" sz="12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548" y="3709868"/>
            <a:ext cx="814983" cy="978098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548527" y="3872865"/>
            <a:ext cx="3199090" cy="2674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b="1" dirty="0">
                <a:solidFill>
                  <a:srgbClr val="272525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Generación de Reportes Gráficos</a:t>
            </a:r>
            <a:endParaRPr lang="en-US" sz="1650" dirty="0"/>
          </a:p>
        </p:txBody>
      </p:sp>
      <p:sp>
        <p:nvSpPr>
          <p:cNvPr id="12" name="Text 7"/>
          <p:cNvSpPr/>
          <p:nvPr/>
        </p:nvSpPr>
        <p:spPr>
          <a:xfrm>
            <a:off x="1548527" y="4238030"/>
            <a:ext cx="12511326" cy="260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Crear gráficos de ingresos y egresos (2 semanas).</a:t>
            </a:r>
            <a:endParaRPr lang="en-US" sz="125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0548" y="4687967"/>
            <a:ext cx="814983" cy="978098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548527" y="4850963"/>
            <a:ext cx="2139553" cy="2674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b="1" dirty="0">
                <a:solidFill>
                  <a:srgbClr val="272525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Pruebas y Ajustes</a:t>
            </a:r>
            <a:endParaRPr lang="en-US" sz="1650" dirty="0"/>
          </a:p>
        </p:txBody>
      </p:sp>
      <p:sp>
        <p:nvSpPr>
          <p:cNvPr id="15" name="Text 9"/>
          <p:cNvSpPr/>
          <p:nvPr/>
        </p:nvSpPr>
        <p:spPr>
          <a:xfrm>
            <a:off x="1548527" y="5216128"/>
            <a:ext cx="12511326" cy="260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Validación funcional y con usuarios (2 semanas).</a:t>
            </a:r>
            <a:endParaRPr lang="en-US" sz="1250" dirty="0"/>
          </a:p>
        </p:txBody>
      </p:sp>
      <p:pic>
        <p:nvPicPr>
          <p:cNvPr id="1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0548" y="5666065"/>
            <a:ext cx="814983" cy="978098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1548527" y="5829062"/>
            <a:ext cx="3605093" cy="2674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b="1" dirty="0">
                <a:solidFill>
                  <a:srgbClr val="272525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Documentación y Presentación Final</a:t>
            </a:r>
            <a:endParaRPr lang="en-US" sz="1650" dirty="0"/>
          </a:p>
        </p:txBody>
      </p:sp>
      <p:sp>
        <p:nvSpPr>
          <p:cNvPr id="18" name="Text 11"/>
          <p:cNvSpPr/>
          <p:nvPr/>
        </p:nvSpPr>
        <p:spPr>
          <a:xfrm>
            <a:off x="1548527" y="6194227"/>
            <a:ext cx="12511326" cy="260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Preparación de entregables finales (2 semanas).</a:t>
            </a:r>
            <a:endParaRPr lang="en-US" sz="1250" dirty="0"/>
          </a:p>
        </p:txBody>
      </p:sp>
      <p:sp>
        <p:nvSpPr>
          <p:cNvPr id="19" name="Shape 12"/>
          <p:cNvSpPr/>
          <p:nvPr/>
        </p:nvSpPr>
        <p:spPr>
          <a:xfrm>
            <a:off x="570548" y="6827520"/>
            <a:ext cx="13489305" cy="953333"/>
          </a:xfrm>
          <a:prstGeom prst="roundRect">
            <a:avLst>
              <a:gd name="adj" fmla="val 7182"/>
            </a:avLst>
          </a:prstGeom>
          <a:solidFill>
            <a:srgbClr val="B6FCB8"/>
          </a:solidFill>
          <a:ln/>
        </p:spPr>
        <p:txBody>
          <a:bodyPr/>
          <a:lstStyle/>
          <a:p>
            <a:endParaRPr lang="es-CL"/>
          </a:p>
        </p:txBody>
      </p:sp>
      <p:pic>
        <p:nvPicPr>
          <p:cNvPr id="20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3544" y="7079099"/>
            <a:ext cx="203716" cy="162997"/>
          </a:xfrm>
          <a:prstGeom prst="rect">
            <a:avLst/>
          </a:prstGeom>
        </p:spPr>
      </p:pic>
      <p:sp>
        <p:nvSpPr>
          <p:cNvPr id="21" name="Text 13"/>
          <p:cNvSpPr/>
          <p:nvPr/>
        </p:nvSpPr>
        <p:spPr>
          <a:xfrm>
            <a:off x="1100257" y="7031236"/>
            <a:ext cx="12796599" cy="5214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 conclusión:</a:t>
            </a:r>
            <a:r>
              <a:rPr lang="en-US" sz="12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El proyecto Clarifi se presenta como un emprendimiento viable y estratégicamente diseñado. Nuestro conocimiento y experiencia garantizan su éxito, consolidando nuestro aprendizaje en Ingeniería Informática con una solución de valor.</a:t>
            </a:r>
            <a:endParaRPr lang="en-US" sz="12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93395" y="484022"/>
            <a:ext cx="7375327" cy="4625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900" b="1" dirty="0">
                <a:solidFill>
                  <a:srgbClr val="000000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Conociendo Clarifi: El Corazón del Proyecto</a:t>
            </a:r>
            <a:endParaRPr lang="en-US" sz="2900" dirty="0">
              <a:latin typeface="+mj-lt"/>
            </a:endParaRPr>
          </a:p>
        </p:txBody>
      </p:sp>
      <p:sp>
        <p:nvSpPr>
          <p:cNvPr id="3" name="Text 1"/>
          <p:cNvSpPr/>
          <p:nvPr/>
        </p:nvSpPr>
        <p:spPr>
          <a:xfrm>
            <a:off x="493395" y="1289028"/>
            <a:ext cx="1850350" cy="2312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000000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Nombre del Proyecto:</a:t>
            </a:r>
            <a:endParaRPr lang="en-US" sz="1450" dirty="0"/>
          </a:p>
        </p:txBody>
      </p:sp>
      <p:sp>
        <p:nvSpPr>
          <p:cNvPr id="4" name="Text 2"/>
          <p:cNvSpPr/>
          <p:nvPr/>
        </p:nvSpPr>
        <p:spPr>
          <a:xfrm>
            <a:off x="493395" y="1644192"/>
            <a:ext cx="6649879" cy="4510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Clarifi</a:t>
            </a: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es nuestra propuesta de aplicación web para simplificar la compleja gestión de finanzas personales, transformándola en una tarea accesible y organizada.</a:t>
            </a:r>
            <a:endParaRPr lang="en-US" sz="1400" dirty="0"/>
          </a:p>
        </p:txBody>
      </p:sp>
      <p:sp>
        <p:nvSpPr>
          <p:cNvPr id="5" name="Text 3"/>
          <p:cNvSpPr/>
          <p:nvPr/>
        </p:nvSpPr>
        <p:spPr>
          <a:xfrm>
            <a:off x="485775" y="2634853"/>
            <a:ext cx="1850350" cy="2312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000000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Área de </a:t>
            </a:r>
            <a:r>
              <a:rPr lang="en-US" sz="1400" b="1" dirty="0">
                <a:solidFill>
                  <a:srgbClr val="000000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Desempeño</a:t>
            </a:r>
            <a:r>
              <a:rPr lang="en-US" sz="1450" b="1" dirty="0">
                <a:solidFill>
                  <a:srgbClr val="000000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  <a:endParaRPr lang="en-US" sz="1450" dirty="0"/>
          </a:p>
        </p:txBody>
      </p:sp>
      <p:sp>
        <p:nvSpPr>
          <p:cNvPr id="6" name="Text 4"/>
          <p:cNvSpPr/>
          <p:nvPr/>
        </p:nvSpPr>
        <p:spPr>
          <a:xfrm>
            <a:off x="485775" y="2990017"/>
            <a:ext cx="6649879" cy="4510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Nuestro enfoque principal reside en el </a:t>
            </a:r>
            <a:r>
              <a:rPr lang="en-US" sz="14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Desarrollo de Software y Programación</a:t>
            </a: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aplicando las mejores prácticas de la ingeniería para construir una solución robusta y escalable.</a:t>
            </a:r>
            <a:endParaRPr lang="en-US" sz="1400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4746" y="1220272"/>
            <a:ext cx="6649879" cy="6649879"/>
          </a:xfrm>
          <a:prstGeom prst="rect">
            <a:avLst/>
          </a:prstGeom>
        </p:spPr>
      </p:pic>
      <p:sp>
        <p:nvSpPr>
          <p:cNvPr id="10" name="Text 7"/>
          <p:cNvSpPr/>
          <p:nvPr/>
        </p:nvSpPr>
        <p:spPr>
          <a:xfrm>
            <a:off x="7494746" y="8901232"/>
            <a:ext cx="6649879" cy="4510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750"/>
              </a:lnSpc>
              <a:buSzPct val="100000"/>
            </a:pPr>
            <a:endParaRPr lang="en-US" sz="1100" dirty="0"/>
          </a:p>
        </p:txBody>
      </p:sp>
      <p:sp>
        <p:nvSpPr>
          <p:cNvPr id="11" name="Text 5">
            <a:extLst>
              <a:ext uri="{FF2B5EF4-FFF2-40B4-BE49-F238E27FC236}">
                <a16:creationId xmlns:a16="http://schemas.microsoft.com/office/drawing/2014/main" id="{815C9E80-E562-D56B-7898-008027F856DF}"/>
              </a:ext>
            </a:extLst>
          </p:cNvPr>
          <p:cNvSpPr/>
          <p:nvPr/>
        </p:nvSpPr>
        <p:spPr>
          <a:xfrm>
            <a:off x="485775" y="3978024"/>
            <a:ext cx="2964180" cy="2312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s-C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800"/>
              </a:lnSpc>
              <a:buNone/>
            </a:pPr>
            <a:r>
              <a:rPr lang="en-US" sz="1450" b="1" dirty="0" err="1">
                <a:solidFill>
                  <a:srgbClr val="000000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Competencias</a:t>
            </a:r>
            <a:r>
              <a:rPr lang="en-US" sz="1450" b="1" dirty="0">
                <a:solidFill>
                  <a:srgbClr val="000000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 Clave </a:t>
            </a:r>
            <a:r>
              <a:rPr lang="en-US" sz="1450" b="1" dirty="0" err="1">
                <a:solidFill>
                  <a:srgbClr val="000000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Desarrolladas</a:t>
            </a:r>
            <a:r>
              <a:rPr lang="en-US" sz="1450" b="1" dirty="0">
                <a:solidFill>
                  <a:srgbClr val="000000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  <a:endParaRPr lang="en-US" sz="1450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36428A7B-62E2-762F-4812-E9CC0C37B574}"/>
              </a:ext>
            </a:extLst>
          </p:cNvPr>
          <p:cNvSpPr txBox="1"/>
          <p:nvPr/>
        </p:nvSpPr>
        <p:spPr>
          <a:xfrm>
            <a:off x="0" y="4395762"/>
            <a:ext cx="7315200" cy="5559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1400" b="1" dirty="0" err="1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Gestión</a:t>
            </a:r>
            <a:r>
              <a:rPr lang="en-US" sz="1400" b="1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 de </a:t>
            </a:r>
            <a:r>
              <a:rPr lang="en-US" sz="1400" b="1" dirty="0" err="1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Proyectos</a:t>
            </a:r>
            <a:r>
              <a:rPr lang="en-US" sz="1400" b="1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 </a:t>
            </a:r>
            <a:r>
              <a:rPr lang="en-US" sz="1400" b="1" dirty="0" err="1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Informáticos</a:t>
            </a:r>
            <a:r>
              <a:rPr lang="en-US" sz="1400" b="1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:</a:t>
            </a:r>
            <a:r>
              <a:rPr lang="en-US" sz="140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 </a:t>
            </a:r>
            <a:r>
              <a:rPr lang="en-US" sz="1400" dirty="0" err="1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Planificación</a:t>
            </a:r>
            <a:r>
              <a:rPr lang="en-US" sz="140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, control y </a:t>
            </a:r>
            <a:r>
              <a:rPr lang="en-US" sz="1400" dirty="0" err="1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toma</a:t>
            </a:r>
            <a:r>
              <a:rPr lang="en-US" sz="140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 de </a:t>
            </a:r>
            <a:r>
              <a:rPr lang="en-US" sz="1400" dirty="0" err="1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decisiones</a:t>
            </a:r>
            <a:r>
              <a:rPr lang="en-US" sz="140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 para </a:t>
            </a:r>
            <a:r>
              <a:rPr lang="en-US" sz="1400" dirty="0" err="1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cumplir</a:t>
            </a:r>
            <a:r>
              <a:rPr lang="en-US" sz="140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 </a:t>
            </a:r>
            <a:r>
              <a:rPr lang="en-US" sz="1400" dirty="0" err="1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requerimientos</a:t>
            </a:r>
            <a:r>
              <a:rPr lang="en-US" sz="140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.</a:t>
            </a:r>
            <a:endParaRPr lang="en-US" sz="1400" dirty="0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8A7D4CC0-79BC-CCF3-E1CA-38C2D2AAB62E}"/>
              </a:ext>
            </a:extLst>
          </p:cNvPr>
          <p:cNvSpPr txBox="1"/>
          <p:nvPr/>
        </p:nvSpPr>
        <p:spPr>
          <a:xfrm>
            <a:off x="0" y="5138267"/>
            <a:ext cx="7325956" cy="5427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1400" b="1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Desarrollo de </a:t>
            </a:r>
            <a:r>
              <a:rPr lang="en-US" sz="1400" b="1" dirty="0" err="1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Soluciones</a:t>
            </a:r>
            <a:r>
              <a:rPr lang="en-US" sz="1400" b="1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 de Software:</a:t>
            </a:r>
            <a:r>
              <a:rPr lang="en-US" sz="140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 </a:t>
            </a:r>
            <a:r>
              <a:rPr lang="en-US" sz="1400" dirty="0" err="1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Construcción</a:t>
            </a:r>
            <a:r>
              <a:rPr lang="en-US" sz="140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, </a:t>
            </a:r>
            <a:r>
              <a:rPr lang="en-US" sz="1400" dirty="0" err="1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integración</a:t>
            </a:r>
            <a:r>
              <a:rPr lang="en-US" sz="140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 e </a:t>
            </a:r>
            <a:r>
              <a:rPr lang="en-US" sz="1400" dirty="0" err="1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implementación</a:t>
            </a:r>
            <a:r>
              <a:rPr lang="en-US" sz="140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 de </a:t>
            </a:r>
            <a:r>
              <a:rPr lang="en-US" sz="1400" dirty="0" err="1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aplicaciones</a:t>
            </a:r>
            <a:r>
              <a:rPr lang="en-US" sz="140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 con </a:t>
            </a:r>
            <a:r>
              <a:rPr lang="en-US" sz="1400" dirty="0" err="1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técnicas</a:t>
            </a:r>
            <a:r>
              <a:rPr lang="en-US" sz="140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 </a:t>
            </a:r>
            <a:r>
              <a:rPr lang="en-US" sz="1400" dirty="0" err="1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sistematizadas</a:t>
            </a:r>
            <a:r>
              <a:rPr lang="en-US" sz="140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.</a:t>
            </a:r>
            <a:endParaRPr lang="en-US" sz="14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5">
            <a:extLst>
              <a:ext uri="{FF2B5EF4-FFF2-40B4-BE49-F238E27FC236}">
                <a16:creationId xmlns:a16="http://schemas.microsoft.com/office/drawing/2014/main" id="{D170391A-AC07-7399-1860-66C5D093B567}"/>
              </a:ext>
            </a:extLst>
          </p:cNvPr>
          <p:cNvSpPr/>
          <p:nvPr/>
        </p:nvSpPr>
        <p:spPr>
          <a:xfrm>
            <a:off x="10184487" y="4952047"/>
            <a:ext cx="3837623" cy="2581335"/>
          </a:xfrm>
          <a:prstGeom prst="roundRect">
            <a:avLst>
              <a:gd name="adj" fmla="val 4242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s-CL"/>
          </a:p>
        </p:txBody>
      </p:sp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28980" y="843082"/>
            <a:ext cx="7858839" cy="12049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b="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Fundamentación: La Relevancia de Clarifi</a:t>
            </a:r>
            <a:endParaRPr lang="en-US" sz="3750" dirty="0"/>
          </a:p>
        </p:txBody>
      </p:sp>
      <p:sp>
        <p:nvSpPr>
          <p:cNvPr id="4" name="Shape 1"/>
          <p:cNvSpPr/>
          <p:nvPr/>
        </p:nvSpPr>
        <p:spPr>
          <a:xfrm>
            <a:off x="6128980" y="2323386"/>
            <a:ext cx="3837623" cy="2586633"/>
          </a:xfrm>
          <a:prstGeom prst="roundRect">
            <a:avLst>
              <a:gd name="adj" fmla="val 4242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s-CL"/>
          </a:p>
        </p:txBody>
      </p:sp>
      <p:sp>
        <p:nvSpPr>
          <p:cNvPr id="5" name="Shape 2"/>
          <p:cNvSpPr/>
          <p:nvPr/>
        </p:nvSpPr>
        <p:spPr>
          <a:xfrm>
            <a:off x="6106120" y="2323386"/>
            <a:ext cx="91440" cy="2586633"/>
          </a:xfrm>
          <a:prstGeom prst="roundRect">
            <a:avLst>
              <a:gd name="adj" fmla="val 84341"/>
            </a:avLst>
          </a:prstGeom>
          <a:solidFill>
            <a:srgbClr val="007EBD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6" name="Text 3"/>
          <p:cNvSpPr/>
          <p:nvPr/>
        </p:nvSpPr>
        <p:spPr>
          <a:xfrm>
            <a:off x="6404015" y="2529840"/>
            <a:ext cx="240994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Un Desafío Común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6404015" y="2941201"/>
            <a:ext cx="3356134" cy="17623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La gestión financiera personal es un obstáculo frecuente que impacta directamente la calidad de vida y la capacidad de planificación económica de las personas. Clarifi surge como respuesta a esta necesidad latente.</a:t>
            </a:r>
            <a:endParaRPr lang="en-US" sz="1400" dirty="0"/>
          </a:p>
        </p:txBody>
      </p:sp>
      <p:sp>
        <p:nvSpPr>
          <p:cNvPr id="8" name="Shape 5"/>
          <p:cNvSpPr/>
          <p:nvPr/>
        </p:nvSpPr>
        <p:spPr>
          <a:xfrm>
            <a:off x="10150197" y="2323386"/>
            <a:ext cx="3837623" cy="2586633"/>
          </a:xfrm>
          <a:prstGeom prst="roundRect">
            <a:avLst>
              <a:gd name="adj" fmla="val 4242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s-CL" dirty="0"/>
          </a:p>
        </p:txBody>
      </p:sp>
      <p:sp>
        <p:nvSpPr>
          <p:cNvPr id="9" name="Shape 6"/>
          <p:cNvSpPr/>
          <p:nvPr/>
        </p:nvSpPr>
        <p:spPr>
          <a:xfrm>
            <a:off x="10127337" y="2323386"/>
            <a:ext cx="91440" cy="2586633"/>
          </a:xfrm>
          <a:prstGeom prst="roundRect">
            <a:avLst>
              <a:gd name="adj" fmla="val 84341"/>
            </a:avLst>
          </a:prstGeom>
          <a:solidFill>
            <a:srgbClr val="007EBD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10" name="Text 7"/>
          <p:cNvSpPr/>
          <p:nvPr/>
        </p:nvSpPr>
        <p:spPr>
          <a:xfrm>
            <a:off x="10425232" y="2529840"/>
            <a:ext cx="240994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Impacto Dual</a:t>
            </a:r>
            <a:endParaRPr lang="en-US" sz="1850" dirty="0"/>
          </a:p>
        </p:txBody>
      </p:sp>
      <p:sp>
        <p:nvSpPr>
          <p:cNvPr id="11" name="Text 8"/>
          <p:cNvSpPr/>
          <p:nvPr/>
        </p:nvSpPr>
        <p:spPr>
          <a:xfrm>
            <a:off x="10425232" y="2941201"/>
            <a:ext cx="3356134" cy="17623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Este proyecto es relevante tanto a nivel individual, empoderando a los usuarios, como en el ámbito laboral, permitiéndonos aplicar competencias de análisis, programación e integración de tecnologías modernas.</a:t>
            </a:r>
            <a:endParaRPr lang="en-US" sz="1400" dirty="0"/>
          </a:p>
        </p:txBody>
      </p:sp>
      <p:sp>
        <p:nvSpPr>
          <p:cNvPr id="12" name="Shape 9"/>
          <p:cNvSpPr/>
          <p:nvPr/>
        </p:nvSpPr>
        <p:spPr>
          <a:xfrm>
            <a:off x="6128980" y="5093613"/>
            <a:ext cx="3837623" cy="2292906"/>
          </a:xfrm>
          <a:prstGeom prst="roundRect">
            <a:avLst>
              <a:gd name="adj" fmla="val 4786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s-CL"/>
          </a:p>
        </p:txBody>
      </p:sp>
      <p:sp>
        <p:nvSpPr>
          <p:cNvPr id="13" name="Shape 10"/>
          <p:cNvSpPr/>
          <p:nvPr/>
        </p:nvSpPr>
        <p:spPr>
          <a:xfrm>
            <a:off x="6106120" y="5093613"/>
            <a:ext cx="91440" cy="2292906"/>
          </a:xfrm>
          <a:prstGeom prst="roundRect">
            <a:avLst>
              <a:gd name="adj" fmla="val 84341"/>
            </a:avLst>
          </a:prstGeom>
          <a:solidFill>
            <a:srgbClr val="007EBD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14" name="Text 11"/>
          <p:cNvSpPr/>
          <p:nvPr/>
        </p:nvSpPr>
        <p:spPr>
          <a:xfrm>
            <a:off x="6404015" y="5300067"/>
            <a:ext cx="2455902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Beneficiarios Directos</a:t>
            </a:r>
            <a:endParaRPr lang="en-US" sz="1850" dirty="0"/>
          </a:p>
        </p:txBody>
      </p:sp>
      <p:sp>
        <p:nvSpPr>
          <p:cNvPr id="15" name="Text 12"/>
          <p:cNvSpPr/>
          <p:nvPr/>
        </p:nvSpPr>
        <p:spPr>
          <a:xfrm>
            <a:off x="6404015" y="5711428"/>
            <a:ext cx="3356134" cy="14686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Nuestra aplicación está diseñada para </a:t>
            </a:r>
            <a:r>
              <a:rPr lang="en-US" sz="14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jóvenes y adultos</a:t>
            </a: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que buscan organizar sus finanzas. Aborda un contexto local con la flexibilidad de ser generalizable a cualquier usuario.</a:t>
            </a:r>
            <a:endParaRPr lang="en-US" sz="1400" dirty="0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70B06AC2-A501-09A1-F175-E513D3821A62}"/>
              </a:ext>
            </a:extLst>
          </p:cNvPr>
          <p:cNvSpPr txBox="1"/>
          <p:nvPr/>
        </p:nvSpPr>
        <p:spPr>
          <a:xfrm>
            <a:off x="10425232" y="5601527"/>
            <a:ext cx="3562588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La </a:t>
            </a:r>
            <a:r>
              <a:rPr lang="en-US" sz="1400" dirty="0" err="1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gestión</a:t>
            </a:r>
            <a:r>
              <a:rPr lang="en-US" sz="140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 </a:t>
            </a:r>
            <a:r>
              <a:rPr lang="en-US" sz="1400" dirty="0" err="1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financiera</a:t>
            </a:r>
            <a:r>
              <a:rPr lang="en-US" sz="140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 personal es un </a:t>
            </a:r>
            <a:r>
              <a:rPr lang="en-US" sz="1400" dirty="0" err="1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obstáculo</a:t>
            </a:r>
            <a:r>
              <a:rPr lang="en-US" sz="140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 </a:t>
            </a:r>
            <a:r>
              <a:rPr lang="en-US" sz="1400" dirty="0" err="1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frecuente</a:t>
            </a:r>
            <a:r>
              <a:rPr lang="en-US" sz="140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 que </a:t>
            </a:r>
            <a:r>
              <a:rPr lang="en-US" sz="1400" dirty="0" err="1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impacta</a:t>
            </a:r>
            <a:r>
              <a:rPr lang="en-US" sz="140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 </a:t>
            </a:r>
            <a:r>
              <a:rPr lang="en-US" sz="1400" dirty="0" err="1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directamente</a:t>
            </a:r>
            <a:r>
              <a:rPr lang="en-US" sz="140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 la </a:t>
            </a:r>
            <a:r>
              <a:rPr lang="en-US" sz="1400" dirty="0" err="1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calidad</a:t>
            </a:r>
            <a:r>
              <a:rPr lang="en-US" sz="140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 de </a:t>
            </a:r>
            <a:r>
              <a:rPr lang="en-US" sz="1400" dirty="0" err="1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vida</a:t>
            </a:r>
            <a:r>
              <a:rPr lang="en-US" sz="140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 y la </a:t>
            </a:r>
            <a:r>
              <a:rPr lang="en-US" sz="1400" dirty="0" err="1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capacidad</a:t>
            </a:r>
            <a:r>
              <a:rPr lang="en-US" sz="140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 de </a:t>
            </a:r>
            <a:r>
              <a:rPr lang="en-US" sz="1400" dirty="0" err="1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planificación</a:t>
            </a:r>
            <a:r>
              <a:rPr lang="en-US" sz="140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 </a:t>
            </a:r>
            <a:r>
              <a:rPr lang="en-US" sz="1400" dirty="0" err="1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económica</a:t>
            </a:r>
            <a:r>
              <a:rPr lang="en-US" sz="140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 de las personas. </a:t>
            </a:r>
            <a:r>
              <a:rPr lang="en-US" sz="1400" dirty="0" err="1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Clarifi</a:t>
            </a:r>
            <a:r>
              <a:rPr lang="en-US" sz="140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 surge </a:t>
            </a:r>
            <a:r>
              <a:rPr lang="en-US" sz="1400" dirty="0" err="1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como</a:t>
            </a:r>
            <a:r>
              <a:rPr lang="en-US" sz="140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 </a:t>
            </a:r>
            <a:r>
              <a:rPr lang="en-US" sz="1400" dirty="0" err="1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respuesta</a:t>
            </a:r>
            <a:r>
              <a:rPr lang="en-US" sz="140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 a </a:t>
            </a:r>
            <a:r>
              <a:rPr lang="en-US" sz="1400" dirty="0" err="1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esta</a:t>
            </a:r>
            <a:r>
              <a:rPr lang="en-US" sz="140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 </a:t>
            </a:r>
            <a:r>
              <a:rPr lang="en-US" sz="1400" dirty="0" err="1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necesidad</a:t>
            </a:r>
            <a:r>
              <a:rPr lang="en-US" sz="140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 </a:t>
            </a:r>
            <a:r>
              <a:rPr lang="en-US" sz="1400" dirty="0" err="1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latente</a:t>
            </a:r>
            <a:r>
              <a:rPr lang="en-US" sz="140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.</a:t>
            </a:r>
            <a:endParaRPr lang="en-US" sz="1400" dirty="0"/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C76CD602-0303-CD0D-97D6-BF6D9CBAC630}"/>
              </a:ext>
            </a:extLst>
          </p:cNvPr>
          <p:cNvSpPr txBox="1"/>
          <p:nvPr/>
        </p:nvSpPr>
        <p:spPr>
          <a:xfrm>
            <a:off x="10425232" y="4952047"/>
            <a:ext cx="35282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1800" b="1" dirty="0"/>
              <a:t>Una herramienta que registra  ingresos y egresos en segundos.</a:t>
            </a:r>
          </a:p>
        </p:txBody>
      </p:sp>
      <p:sp>
        <p:nvSpPr>
          <p:cNvPr id="21" name="Shape 6">
            <a:extLst>
              <a:ext uri="{FF2B5EF4-FFF2-40B4-BE49-F238E27FC236}">
                <a16:creationId xmlns:a16="http://schemas.microsoft.com/office/drawing/2014/main" id="{85C402D5-1B73-D0E2-B82D-81491CC3ED6E}"/>
              </a:ext>
            </a:extLst>
          </p:cNvPr>
          <p:cNvSpPr/>
          <p:nvPr/>
        </p:nvSpPr>
        <p:spPr>
          <a:xfrm>
            <a:off x="10167700" y="4946749"/>
            <a:ext cx="91440" cy="2586633"/>
          </a:xfrm>
          <a:prstGeom prst="roundRect">
            <a:avLst>
              <a:gd name="adj" fmla="val 84341"/>
            </a:avLst>
          </a:prstGeom>
          <a:solidFill>
            <a:srgbClr val="007EBD"/>
          </a:solidFill>
          <a:ln/>
        </p:spPr>
        <p:txBody>
          <a:bodyPr/>
          <a:lstStyle/>
          <a:p>
            <a:endParaRPr lang="es-CL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071" y="595551"/>
            <a:ext cx="8515350" cy="7105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Clarifi y Nuestro Perfil de Egreso</a:t>
            </a:r>
            <a:endParaRPr lang="en-US" sz="4450" dirty="0">
              <a:latin typeface="+mj-lt"/>
            </a:endParaRPr>
          </a:p>
        </p:txBody>
      </p:sp>
      <p:sp>
        <p:nvSpPr>
          <p:cNvPr id="3" name="Text 1"/>
          <p:cNvSpPr/>
          <p:nvPr/>
        </p:nvSpPr>
        <p:spPr>
          <a:xfrm>
            <a:off x="758071" y="1739265"/>
            <a:ext cx="13114258" cy="6929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El diseño y desarrollo de Clarifi está intrínsecamente ligado a las competencias de nuestro perfil de egreso de Ingeniería Informática, permitiéndonos aplicar conocimientos teóricos en una solución práctica y de alto impacto.</a:t>
            </a:r>
            <a:endParaRPr lang="en-US" sz="17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071" y="2675811"/>
            <a:ext cx="216575" cy="270748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758071" y="3013353"/>
            <a:ext cx="4226957" cy="30480"/>
          </a:xfrm>
          <a:prstGeom prst="rect">
            <a:avLst/>
          </a:prstGeom>
          <a:solidFill>
            <a:srgbClr val="007EBD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6" name="Text 3"/>
          <p:cNvSpPr/>
          <p:nvPr/>
        </p:nvSpPr>
        <p:spPr>
          <a:xfrm>
            <a:off x="758071" y="3182541"/>
            <a:ext cx="2842855" cy="3554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Registro Detallado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58071" y="3667839"/>
            <a:ext cx="4226957" cy="1039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Facilita la entrada precisa de </a:t>
            </a:r>
            <a:r>
              <a:rPr lang="en-US" sz="1700" b="1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ingresos y egresos</a:t>
            </a:r>
            <a:r>
              <a:rPr lang="en-US" sz="170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, sentando las bases para un control financiero efectivo.</a:t>
            </a:r>
            <a:endParaRPr lang="en-US" sz="170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1603" y="2675811"/>
            <a:ext cx="216575" cy="270748"/>
          </a:xfrm>
          <a:prstGeom prst="rect">
            <a:avLst/>
          </a:prstGeom>
        </p:spPr>
      </p:pic>
      <p:sp>
        <p:nvSpPr>
          <p:cNvPr id="9" name="Shape 5"/>
          <p:cNvSpPr/>
          <p:nvPr/>
        </p:nvSpPr>
        <p:spPr>
          <a:xfrm>
            <a:off x="5201603" y="3013353"/>
            <a:ext cx="4227076" cy="30480"/>
          </a:xfrm>
          <a:prstGeom prst="rect">
            <a:avLst/>
          </a:prstGeom>
          <a:solidFill>
            <a:srgbClr val="007EBD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10" name="Text 6"/>
          <p:cNvSpPr/>
          <p:nvPr/>
        </p:nvSpPr>
        <p:spPr>
          <a:xfrm>
            <a:off x="5201603" y="3182541"/>
            <a:ext cx="3694986" cy="3554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Organización por Categorías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5201603" y="3667839"/>
            <a:ext cx="4227076" cy="13858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Permite clasificar movimientos en categorías como Alimentación, Transporte, Ocio, entre otras, para un análisis segmentado.</a:t>
            </a:r>
            <a:endParaRPr lang="en-US" sz="1700" dirty="0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45253" y="2675811"/>
            <a:ext cx="216575" cy="270748"/>
          </a:xfrm>
          <a:prstGeom prst="rect">
            <a:avLst/>
          </a:prstGeom>
        </p:spPr>
      </p:pic>
      <p:sp>
        <p:nvSpPr>
          <p:cNvPr id="13" name="Shape 8"/>
          <p:cNvSpPr/>
          <p:nvPr/>
        </p:nvSpPr>
        <p:spPr>
          <a:xfrm>
            <a:off x="9645253" y="3013353"/>
            <a:ext cx="4227076" cy="30480"/>
          </a:xfrm>
          <a:prstGeom prst="rect">
            <a:avLst/>
          </a:prstGeom>
          <a:solidFill>
            <a:srgbClr val="007EBD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14" name="Text 9"/>
          <p:cNvSpPr/>
          <p:nvPr/>
        </p:nvSpPr>
        <p:spPr>
          <a:xfrm>
            <a:off x="9645253" y="3182541"/>
            <a:ext cx="4227076" cy="7108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Generación de Reportes Visuales</a:t>
            </a:r>
            <a:endParaRPr lang="en-US" sz="2200" dirty="0"/>
          </a:p>
        </p:txBody>
      </p:sp>
      <p:sp>
        <p:nvSpPr>
          <p:cNvPr id="15" name="Text 10"/>
          <p:cNvSpPr/>
          <p:nvPr/>
        </p:nvSpPr>
        <p:spPr>
          <a:xfrm>
            <a:off x="9645253" y="4023241"/>
            <a:ext cx="4227076" cy="1039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Crea </a:t>
            </a:r>
            <a:r>
              <a:rPr lang="en-US" sz="1700" b="1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gráficos y balances intuitivos</a:t>
            </a:r>
            <a:r>
              <a:rPr lang="en-US" sz="170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 que apoyan la toma de decisiones financieras informadas.</a:t>
            </a:r>
            <a:endParaRPr lang="en-US" sz="1700" dirty="0"/>
          </a:p>
        </p:txBody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8071" y="5441633"/>
            <a:ext cx="216575" cy="270748"/>
          </a:xfrm>
          <a:prstGeom prst="rect">
            <a:avLst/>
          </a:prstGeom>
        </p:spPr>
      </p:pic>
      <p:sp>
        <p:nvSpPr>
          <p:cNvPr id="17" name="Shape 11"/>
          <p:cNvSpPr/>
          <p:nvPr/>
        </p:nvSpPr>
        <p:spPr>
          <a:xfrm>
            <a:off x="758071" y="5779175"/>
            <a:ext cx="6448782" cy="30480"/>
          </a:xfrm>
          <a:prstGeom prst="rect">
            <a:avLst/>
          </a:prstGeom>
          <a:solidFill>
            <a:srgbClr val="007EBD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18" name="Text 12"/>
          <p:cNvSpPr/>
          <p:nvPr/>
        </p:nvSpPr>
        <p:spPr>
          <a:xfrm>
            <a:off x="758071" y="5948363"/>
            <a:ext cx="2842855" cy="3554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Arquitectura Robusta</a:t>
            </a:r>
            <a:endParaRPr lang="en-US" sz="2200" dirty="0"/>
          </a:p>
        </p:txBody>
      </p:sp>
      <p:sp>
        <p:nvSpPr>
          <p:cNvPr id="19" name="Text 13"/>
          <p:cNvSpPr/>
          <p:nvPr/>
        </p:nvSpPr>
        <p:spPr>
          <a:xfrm>
            <a:off x="758071" y="6433661"/>
            <a:ext cx="6448782" cy="6929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Diseñamos una </a:t>
            </a:r>
            <a:r>
              <a:rPr lang="en-US" sz="1700" b="1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base de datos eficiente</a:t>
            </a:r>
            <a:r>
              <a:rPr lang="en-US" sz="170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 para almacenar y gestionar de forma segura todos los movimientos financieros.</a:t>
            </a:r>
            <a:endParaRPr lang="en-US" sz="1700" dirty="0"/>
          </a:p>
        </p:txBody>
      </p:sp>
      <p:pic>
        <p:nvPicPr>
          <p:cNvPr id="20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23428" y="5441633"/>
            <a:ext cx="216575" cy="270748"/>
          </a:xfrm>
          <a:prstGeom prst="rect">
            <a:avLst/>
          </a:prstGeom>
        </p:spPr>
      </p:pic>
      <p:sp>
        <p:nvSpPr>
          <p:cNvPr id="21" name="Shape 14"/>
          <p:cNvSpPr/>
          <p:nvPr/>
        </p:nvSpPr>
        <p:spPr>
          <a:xfrm>
            <a:off x="7423428" y="5779175"/>
            <a:ext cx="6448901" cy="30480"/>
          </a:xfrm>
          <a:prstGeom prst="rect">
            <a:avLst/>
          </a:prstGeom>
          <a:solidFill>
            <a:srgbClr val="007EBD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22" name="Text 15"/>
          <p:cNvSpPr/>
          <p:nvPr/>
        </p:nvSpPr>
        <p:spPr>
          <a:xfrm>
            <a:off x="7423428" y="5948363"/>
            <a:ext cx="2842855" cy="3554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Interfaz Intuitiva</a:t>
            </a:r>
            <a:endParaRPr lang="en-US" sz="2200" dirty="0"/>
          </a:p>
        </p:txBody>
      </p:sp>
      <p:sp>
        <p:nvSpPr>
          <p:cNvPr id="23" name="Text 16"/>
          <p:cNvSpPr/>
          <p:nvPr/>
        </p:nvSpPr>
        <p:spPr>
          <a:xfrm>
            <a:off x="7423428" y="6433661"/>
            <a:ext cx="6448901" cy="1039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Implementamos una </a:t>
            </a:r>
            <a:r>
              <a:rPr lang="en-US" sz="1700" b="1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interfaz web amigable</a:t>
            </a:r>
            <a:r>
              <a:rPr lang="en-US" sz="170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 para el registro y visualización de la información, asegurando una excelente experiencia de usuario.</a:t>
            </a:r>
            <a:endParaRPr lang="en-US" sz="17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5924" y="570428"/>
            <a:ext cx="10780395" cy="6805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50"/>
              </a:lnSpc>
              <a:buNone/>
            </a:pPr>
            <a:r>
              <a:rPr lang="en-US" sz="4250" b="1" dirty="0">
                <a:solidFill>
                  <a:srgbClr val="000000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Nuestros Intereses Profesionales en Acción</a:t>
            </a:r>
            <a:endParaRPr lang="en-US" sz="4250" dirty="0"/>
          </a:p>
        </p:txBody>
      </p:sp>
      <p:sp>
        <p:nvSpPr>
          <p:cNvPr id="3" name="Text 1"/>
          <p:cNvSpPr/>
          <p:nvPr/>
        </p:nvSpPr>
        <p:spPr>
          <a:xfrm>
            <a:off x="725924" y="1665803"/>
            <a:ext cx="13178552" cy="6636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Nuestro equipo comparte un fuerte interés en el </a:t>
            </a:r>
            <a:r>
              <a:rPr lang="en-US" sz="1600" dirty="0">
                <a:solidFill>
                  <a:srgbClr val="007EBD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desarrollo de software</a:t>
            </a: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y la </a:t>
            </a:r>
            <a:r>
              <a:rPr lang="en-US" sz="1600" dirty="0">
                <a:solidFill>
                  <a:srgbClr val="007EBD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integración de soluciones tecnológicas</a:t>
            </a: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 Clarifi no solo es un proyecto académico, sino una plataforma para materializar estas pasiones.</a:t>
            </a:r>
            <a:endParaRPr lang="en-US" sz="16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924" y="2562701"/>
            <a:ext cx="622221" cy="62222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25924" y="3444121"/>
            <a:ext cx="272248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Dominio de Flutter</a:t>
            </a: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725924" y="3908822"/>
            <a:ext cx="6459617" cy="9954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Profundizamos en el uso de Flutter como un framework de desarrollo multiplataforma, creando una experiencia fluida en diversos dispositivos.</a:t>
            </a:r>
            <a:endParaRPr lang="en-US" sz="160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4740" y="2562701"/>
            <a:ext cx="622221" cy="622221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444740" y="3444121"/>
            <a:ext cx="3702487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Integración con Base de datos</a:t>
            </a:r>
            <a:endParaRPr lang="en-US" sz="2100" dirty="0"/>
          </a:p>
        </p:txBody>
      </p:sp>
      <p:sp>
        <p:nvSpPr>
          <p:cNvPr id="9" name="Text 5"/>
          <p:cNvSpPr/>
          <p:nvPr/>
        </p:nvSpPr>
        <p:spPr>
          <a:xfrm>
            <a:off x="7444740" y="3908822"/>
            <a:ext cx="6459736" cy="9954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Trabajamos con Base de datos, una herramienta ampliamente utilizada en la industria, para la gestión de bases de datos y autenticación.</a:t>
            </a:r>
            <a:endParaRPr lang="en-US" sz="160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5924" y="5319117"/>
            <a:ext cx="622221" cy="622221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725924" y="6249284"/>
            <a:ext cx="2829044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Visualización de Datos</a:t>
            </a:r>
            <a:endParaRPr lang="en-US" sz="2100" dirty="0"/>
          </a:p>
        </p:txBody>
      </p:sp>
      <p:sp>
        <p:nvSpPr>
          <p:cNvPr id="12" name="Text 7"/>
          <p:cNvSpPr/>
          <p:nvPr/>
        </p:nvSpPr>
        <p:spPr>
          <a:xfrm>
            <a:off x="725924" y="6665238"/>
            <a:ext cx="6459617" cy="9954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Consolidamos habilidades en la creación de reportes y gráficos interactivos, transformando datos complejos en información comprensible.</a:t>
            </a:r>
            <a:endParaRPr lang="en-US" sz="160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44740" y="5319117"/>
            <a:ext cx="622221" cy="622221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444740" y="6200537"/>
            <a:ext cx="2908578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Experiencia de Usuario</a:t>
            </a:r>
            <a:endParaRPr lang="en-US" sz="2100" dirty="0"/>
          </a:p>
        </p:txBody>
      </p:sp>
      <p:sp>
        <p:nvSpPr>
          <p:cNvPr id="15" name="Text 9"/>
          <p:cNvSpPr/>
          <p:nvPr/>
        </p:nvSpPr>
        <p:spPr>
          <a:xfrm>
            <a:off x="7444740" y="6665238"/>
            <a:ext cx="6459736" cy="9954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Nos enfocamos en el diseño de una interfaz intuitiva y atractiva, asegurando que Clarifi sea fácil de usar y agradable para el usuario final.</a:t>
            </a:r>
            <a:endParaRPr lang="en-US" sz="16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64726"/>
            <a:ext cx="1077753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Factibilidad del Desarrollo del Proyecto</a:t>
            </a:r>
            <a:endParaRPr lang="en-US" sz="4650" dirty="0"/>
          </a:p>
        </p:txBody>
      </p:sp>
      <p:sp>
        <p:nvSpPr>
          <p:cNvPr id="3" name="Text 1"/>
          <p:cNvSpPr/>
          <p:nvPr/>
        </p:nvSpPr>
        <p:spPr>
          <a:xfrm>
            <a:off x="793790" y="1862614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El proyecto Clarifi es altamente factible gracias a una combinación de recursos disponibles, experiencia del equipo y una planificación estratégica. Anticipamos un desarrollo exitoso dentro del plazo establecido.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2843570"/>
            <a:ext cx="6407944" cy="2065734"/>
          </a:xfrm>
          <a:prstGeom prst="roundRect">
            <a:avLst>
              <a:gd name="adj" fmla="val 26353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s-CL"/>
          </a:p>
        </p:txBody>
      </p:sp>
      <p:sp>
        <p:nvSpPr>
          <p:cNvPr id="5" name="Text 3"/>
          <p:cNvSpPr/>
          <p:nvPr/>
        </p:nvSpPr>
        <p:spPr>
          <a:xfrm>
            <a:off x="1028224" y="3078004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Tiempo Adecuado</a:t>
            </a:r>
            <a:endParaRPr lang="en-US" sz="2300" dirty="0"/>
          </a:p>
        </p:txBody>
      </p:sp>
      <p:sp>
        <p:nvSpPr>
          <p:cNvPr id="6" name="Text 4"/>
          <p:cNvSpPr/>
          <p:nvPr/>
        </p:nvSpPr>
        <p:spPr>
          <a:xfrm>
            <a:off x="1028224" y="3586162"/>
            <a:ext cx="593907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La duración del semestre y las horas asignadas a la asignatura son suficientes para el desarrollo completo de la aplicación web y sus gráficos.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7428548" y="2843570"/>
            <a:ext cx="6408063" cy="2065734"/>
          </a:xfrm>
          <a:prstGeom prst="roundRect">
            <a:avLst>
              <a:gd name="adj" fmla="val 26353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s-CL"/>
          </a:p>
        </p:txBody>
      </p:sp>
      <p:sp>
        <p:nvSpPr>
          <p:cNvPr id="8" name="Text 6"/>
          <p:cNvSpPr/>
          <p:nvPr/>
        </p:nvSpPr>
        <p:spPr>
          <a:xfrm>
            <a:off x="7662982" y="3078004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Recursos Óptimos</a:t>
            </a:r>
            <a:endParaRPr lang="en-US" sz="2300" dirty="0"/>
          </a:p>
        </p:txBody>
      </p:sp>
      <p:sp>
        <p:nvSpPr>
          <p:cNvPr id="9" name="Text 7"/>
          <p:cNvSpPr/>
          <p:nvPr/>
        </p:nvSpPr>
        <p:spPr>
          <a:xfrm>
            <a:off x="7662982" y="3586162"/>
            <a:ext cx="59391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Utilizamos exclusivamente software de libre acceso como Python, Visual Studio Code, GitHub y MySQL, eliminando costos y barreras de entrada.</a:t>
            </a:r>
            <a:endParaRPr lang="en-US" sz="1750" dirty="0"/>
          </a:p>
        </p:txBody>
      </p:sp>
      <p:sp>
        <p:nvSpPr>
          <p:cNvPr id="10" name="Shape 8"/>
          <p:cNvSpPr/>
          <p:nvPr/>
        </p:nvSpPr>
        <p:spPr>
          <a:xfrm>
            <a:off x="793790" y="5136118"/>
            <a:ext cx="6407944" cy="2428637"/>
          </a:xfrm>
          <a:prstGeom prst="roundRect">
            <a:avLst>
              <a:gd name="adj" fmla="val 22415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s-CL"/>
          </a:p>
        </p:txBody>
      </p:sp>
      <p:sp>
        <p:nvSpPr>
          <p:cNvPr id="11" name="Text 9"/>
          <p:cNvSpPr/>
          <p:nvPr/>
        </p:nvSpPr>
        <p:spPr>
          <a:xfrm>
            <a:off x="1028224" y="5370552"/>
            <a:ext cx="3171825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Experiencia del Equipo</a:t>
            </a:r>
            <a:endParaRPr lang="en-US" sz="2300" dirty="0"/>
          </a:p>
        </p:txBody>
      </p:sp>
      <p:sp>
        <p:nvSpPr>
          <p:cNvPr id="12" name="Text 10"/>
          <p:cNvSpPr/>
          <p:nvPr/>
        </p:nvSpPr>
        <p:spPr>
          <a:xfrm>
            <a:off x="1028224" y="5878711"/>
            <a:ext cx="593907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Nuestra experiencia previa en programación y desarrollo de aplicaciones nos proporciona una base sólida para afrontar este proyecto.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7428548" y="5136118"/>
            <a:ext cx="6408063" cy="2428637"/>
          </a:xfrm>
          <a:prstGeom prst="roundRect">
            <a:avLst>
              <a:gd name="adj" fmla="val 22415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s-CL"/>
          </a:p>
        </p:txBody>
      </p:sp>
      <p:sp>
        <p:nvSpPr>
          <p:cNvPr id="14" name="Text 12"/>
          <p:cNvSpPr/>
          <p:nvPr/>
        </p:nvSpPr>
        <p:spPr>
          <a:xfrm>
            <a:off x="7662982" y="5370552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Posibles Desafíos</a:t>
            </a:r>
            <a:endParaRPr lang="en-US" sz="2300" dirty="0"/>
          </a:p>
        </p:txBody>
      </p:sp>
      <p:sp>
        <p:nvSpPr>
          <p:cNvPr id="15" name="Text 13"/>
          <p:cNvSpPr/>
          <p:nvPr/>
        </p:nvSpPr>
        <p:spPr>
          <a:xfrm>
            <a:off x="7662982" y="5878711"/>
            <a:ext cx="593919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Identificamos posibles dificultades en la integración de librerías o la visualización de datos en el frontend, lo cual abordaremos con investigación y soluciones innovadoras.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293733"/>
            <a:ext cx="7556421" cy="29770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700"/>
              </a:lnSpc>
              <a:buNone/>
            </a:pPr>
            <a:r>
              <a:rPr lang="en-US" sz="9350" b="1" dirty="0">
                <a:solidFill>
                  <a:srgbClr val="000000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Objetivo General</a:t>
            </a:r>
            <a:endParaRPr lang="en-US" sz="9350" dirty="0">
              <a:latin typeface="+mj-lt"/>
            </a:endParaRPr>
          </a:p>
        </p:txBody>
      </p:sp>
      <p:sp>
        <p:nvSpPr>
          <p:cNvPr id="4" name="Text 1"/>
          <p:cNvSpPr/>
          <p:nvPr/>
        </p:nvSpPr>
        <p:spPr>
          <a:xfrm>
            <a:off x="6620351" y="4866084"/>
            <a:ext cx="7216259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Desarrollar una aplicación multiplataforma de finanzas personales, utilizando </a:t>
            </a:r>
            <a:r>
              <a:rPr lang="en-US" sz="1750" dirty="0">
                <a:solidFill>
                  <a:srgbClr val="007EBD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Flutter y Base de datos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que permita a los usuarios registrar ingresos y gastos, visualizar reportes financieros y obtener gráficos de análisis por día, semana, mes y año, con el fin de mejorar la gestión y planificación económica personal.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4610933"/>
            <a:ext cx="30480" cy="2324814"/>
          </a:xfrm>
          <a:prstGeom prst="rect">
            <a:avLst/>
          </a:prstGeom>
          <a:solidFill>
            <a:srgbClr val="007EBD"/>
          </a:solidFill>
          <a:ln/>
        </p:spPr>
        <p:txBody>
          <a:bodyPr/>
          <a:lstStyle/>
          <a:p>
            <a:endParaRPr lang="es-CL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06147" y="476964"/>
            <a:ext cx="6486049" cy="568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000000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Objetivos Específicos de Clarifi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606147" y="1391602"/>
            <a:ext cx="13418106" cy="2771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Para alcanzar nuestro objetivo general, hemos definido una serie de metas claras y medibles que guiarán cada fase del desarrollo de Clarifi.</a:t>
            </a:r>
            <a:endParaRPr lang="en-US" sz="1350" dirty="0"/>
          </a:p>
        </p:txBody>
      </p:sp>
      <p:sp>
        <p:nvSpPr>
          <p:cNvPr id="4" name="Shape 2"/>
          <p:cNvSpPr/>
          <p:nvPr/>
        </p:nvSpPr>
        <p:spPr>
          <a:xfrm>
            <a:off x="606147" y="1863566"/>
            <a:ext cx="692825" cy="1039297"/>
          </a:xfrm>
          <a:prstGeom prst="roundRect">
            <a:avLst>
              <a:gd name="adj" fmla="val 360025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s-CL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603" y="2220873"/>
            <a:ext cx="259794" cy="324683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472089" y="2036683"/>
            <a:ext cx="2658428" cy="2840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Sistema de Autenticación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1472089" y="2424589"/>
            <a:ext cx="12552164" cy="2771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Implementar un sistema seguro con Email/Contraseña y Google para acceso individualizado.</a:t>
            </a:r>
            <a:endParaRPr lang="en-US" sz="1350" dirty="0"/>
          </a:p>
        </p:txBody>
      </p:sp>
      <p:sp>
        <p:nvSpPr>
          <p:cNvPr id="8" name="Shape 5"/>
          <p:cNvSpPr/>
          <p:nvPr/>
        </p:nvSpPr>
        <p:spPr>
          <a:xfrm>
            <a:off x="606147" y="3075980"/>
            <a:ext cx="692825" cy="1039297"/>
          </a:xfrm>
          <a:prstGeom prst="roundRect">
            <a:avLst>
              <a:gd name="adj" fmla="val 360025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s-CL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603" y="3433286"/>
            <a:ext cx="259794" cy="324683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1472089" y="3249097"/>
            <a:ext cx="2273379" cy="2840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Base de Datos </a:t>
            </a:r>
            <a:endParaRPr lang="en-US" sz="1750" dirty="0"/>
          </a:p>
        </p:txBody>
      </p:sp>
      <p:sp>
        <p:nvSpPr>
          <p:cNvPr id="11" name="Text 7"/>
          <p:cNvSpPr/>
          <p:nvPr/>
        </p:nvSpPr>
        <p:spPr>
          <a:xfrm>
            <a:off x="1472089" y="3637002"/>
            <a:ext cx="12552164" cy="2771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Diseñar y configurar una Base de datos para almacenar transacciones financieras por usuario.</a:t>
            </a:r>
            <a:endParaRPr lang="en-US" sz="1350" dirty="0"/>
          </a:p>
        </p:txBody>
      </p:sp>
      <p:sp>
        <p:nvSpPr>
          <p:cNvPr id="12" name="Shape 8"/>
          <p:cNvSpPr/>
          <p:nvPr/>
        </p:nvSpPr>
        <p:spPr>
          <a:xfrm>
            <a:off x="606147" y="4288393"/>
            <a:ext cx="692825" cy="1039297"/>
          </a:xfrm>
          <a:prstGeom prst="roundRect">
            <a:avLst>
              <a:gd name="adj" fmla="val 360025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s-CL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2603" y="4645700"/>
            <a:ext cx="259794" cy="324683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1472089" y="4461510"/>
            <a:ext cx="2273379" cy="2840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Interfaces Intuitivas</a:t>
            </a:r>
            <a:endParaRPr lang="en-US" sz="1750" dirty="0"/>
          </a:p>
        </p:txBody>
      </p:sp>
      <p:sp>
        <p:nvSpPr>
          <p:cNvPr id="15" name="Text 10"/>
          <p:cNvSpPr/>
          <p:nvPr/>
        </p:nvSpPr>
        <p:spPr>
          <a:xfrm>
            <a:off x="1472089" y="4849416"/>
            <a:ext cx="12552164" cy="2771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Desarrollar UI/UX que permitan registrar, categorizar y gestionar ingresos y egresos de forma sencilla.</a:t>
            </a:r>
            <a:endParaRPr lang="en-US" sz="1350" dirty="0"/>
          </a:p>
        </p:txBody>
      </p:sp>
      <p:sp>
        <p:nvSpPr>
          <p:cNvPr id="16" name="Shape 11"/>
          <p:cNvSpPr/>
          <p:nvPr/>
        </p:nvSpPr>
        <p:spPr>
          <a:xfrm>
            <a:off x="606147" y="5500807"/>
            <a:ext cx="692825" cy="1039297"/>
          </a:xfrm>
          <a:prstGeom prst="roundRect">
            <a:avLst>
              <a:gd name="adj" fmla="val 360025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s-CL"/>
          </a:p>
        </p:txBody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2603" y="5858113"/>
            <a:ext cx="259794" cy="324683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1472089" y="5673923"/>
            <a:ext cx="2990017" cy="2840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Visualizaciones con Gráficos</a:t>
            </a:r>
            <a:endParaRPr lang="en-US" sz="1750" dirty="0"/>
          </a:p>
        </p:txBody>
      </p:sp>
      <p:sp>
        <p:nvSpPr>
          <p:cNvPr id="19" name="Text 13"/>
          <p:cNvSpPr/>
          <p:nvPr/>
        </p:nvSpPr>
        <p:spPr>
          <a:xfrm>
            <a:off x="1472089" y="6061829"/>
            <a:ext cx="12552164" cy="2771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Incorporar gráficos de barra, líneas y circulares para reflejar la información financiera en distintos rangos de tiempo.</a:t>
            </a:r>
            <a:endParaRPr lang="en-US" sz="1350" dirty="0"/>
          </a:p>
        </p:txBody>
      </p:sp>
      <p:sp>
        <p:nvSpPr>
          <p:cNvPr id="20" name="Shape 14"/>
          <p:cNvSpPr/>
          <p:nvPr/>
        </p:nvSpPr>
        <p:spPr>
          <a:xfrm>
            <a:off x="606147" y="6713220"/>
            <a:ext cx="692825" cy="1039297"/>
          </a:xfrm>
          <a:prstGeom prst="roundRect">
            <a:avLst>
              <a:gd name="adj" fmla="val 360025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s-CL"/>
          </a:p>
        </p:txBody>
      </p:sp>
      <p:pic>
        <p:nvPicPr>
          <p:cNvPr id="21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2603" y="7070527"/>
            <a:ext cx="259794" cy="324683"/>
          </a:xfrm>
          <a:prstGeom prst="rect">
            <a:avLst/>
          </a:prstGeom>
        </p:spPr>
      </p:pic>
      <p:sp>
        <p:nvSpPr>
          <p:cNvPr id="22" name="Text 15"/>
          <p:cNvSpPr/>
          <p:nvPr/>
        </p:nvSpPr>
        <p:spPr>
          <a:xfrm>
            <a:off x="1472089" y="6886337"/>
            <a:ext cx="2936915" cy="2840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Despliegue Multiplataforma</a:t>
            </a:r>
            <a:endParaRPr lang="en-US" sz="1750" dirty="0"/>
          </a:p>
        </p:txBody>
      </p:sp>
      <p:sp>
        <p:nvSpPr>
          <p:cNvPr id="23" name="Text 16"/>
          <p:cNvSpPr/>
          <p:nvPr/>
        </p:nvSpPr>
        <p:spPr>
          <a:xfrm>
            <a:off x="1472089" y="7274243"/>
            <a:ext cx="12552164" cy="2771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Asegurar la accesibilidad de la aplicación en plataformas móviles y web.</a:t>
            </a:r>
            <a:endParaRPr lang="en-US" sz="13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96835" y="311825"/>
            <a:ext cx="4882634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Metodología Ágil y Roles del Equipo</a:t>
            </a:r>
            <a:endParaRPr lang="en-US" sz="2300" dirty="0">
              <a:latin typeface="+mj-lt"/>
            </a:endParaRPr>
          </a:p>
        </p:txBody>
      </p:sp>
      <p:sp>
        <p:nvSpPr>
          <p:cNvPr id="3" name="Text 1"/>
          <p:cNvSpPr/>
          <p:nvPr/>
        </p:nvSpPr>
        <p:spPr>
          <a:xfrm>
            <a:off x="396835" y="910709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Adoptamos una </a:t>
            </a:r>
            <a:r>
              <a:rPr lang="en-US" sz="1100" dirty="0">
                <a:solidFill>
                  <a:srgbClr val="007EBD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metodología ágil basada en Scrum</a:t>
            </a:r>
            <a:r>
              <a:rPr lang="en-US" sz="11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permitiéndonos organizar el trabajo en </a:t>
            </a:r>
            <a:r>
              <a:rPr lang="en-US" sz="11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sprints</a:t>
            </a:r>
            <a:r>
              <a:rPr lang="en-US" sz="11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y entregar avances continuos, garantizando flexibilidad y eficiencia en el desarrollo de Clarifi.</a:t>
            </a:r>
            <a:endParaRPr lang="en-US" sz="1100" dirty="0"/>
          </a:p>
        </p:txBody>
      </p:sp>
      <p:sp>
        <p:nvSpPr>
          <p:cNvPr id="4" name="Text 2"/>
          <p:cNvSpPr/>
          <p:nvPr/>
        </p:nvSpPr>
        <p:spPr>
          <a:xfrm>
            <a:off x="396835" y="1333024"/>
            <a:ext cx="1644134" cy="185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50" b="1" dirty="0">
                <a:solidFill>
                  <a:srgbClr val="000000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Fases de la Metodología:</a:t>
            </a:r>
            <a:endParaRPr lang="en-US" sz="1150" dirty="0"/>
          </a:p>
        </p:txBody>
      </p:sp>
      <p:sp>
        <p:nvSpPr>
          <p:cNvPr id="5" name="Shape 3"/>
          <p:cNvSpPr/>
          <p:nvPr/>
        </p:nvSpPr>
        <p:spPr>
          <a:xfrm>
            <a:off x="3779163" y="1646515"/>
            <a:ext cx="15240" cy="3386138"/>
          </a:xfrm>
          <a:prstGeom prst="roundRect">
            <a:avLst>
              <a:gd name="adj" fmla="val 312558"/>
            </a:avLst>
          </a:prstGeom>
          <a:solidFill>
            <a:srgbClr val="B2D4E5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6" name="Shape 4"/>
          <p:cNvSpPr/>
          <p:nvPr/>
        </p:nvSpPr>
        <p:spPr>
          <a:xfrm>
            <a:off x="3575209" y="1766411"/>
            <a:ext cx="226814" cy="15240"/>
          </a:xfrm>
          <a:prstGeom prst="roundRect">
            <a:avLst>
              <a:gd name="adj" fmla="val 312558"/>
            </a:avLst>
          </a:prstGeom>
          <a:solidFill>
            <a:srgbClr val="B2D4E5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7" name="Shape 5"/>
          <p:cNvSpPr/>
          <p:nvPr/>
        </p:nvSpPr>
        <p:spPr>
          <a:xfrm>
            <a:off x="3744278" y="1731526"/>
            <a:ext cx="85011" cy="85011"/>
          </a:xfrm>
          <a:prstGeom prst="roundRect">
            <a:avLst>
              <a:gd name="adj" fmla="val 537813"/>
            </a:avLst>
          </a:prstGeom>
          <a:solidFill>
            <a:srgbClr val="007EBD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8" name="Text 6"/>
          <p:cNvSpPr/>
          <p:nvPr/>
        </p:nvSpPr>
        <p:spPr>
          <a:xfrm>
            <a:off x="1594366" y="1685449"/>
            <a:ext cx="1738789" cy="185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450"/>
              </a:lnSpc>
              <a:buNone/>
            </a:pPr>
            <a:r>
              <a:rPr lang="en-US" sz="1400" b="1" dirty="0">
                <a:solidFill>
                  <a:srgbClr val="272525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1. Análisis y Planificación</a:t>
            </a:r>
            <a:endParaRPr lang="en-US" sz="1400" dirty="0"/>
          </a:p>
        </p:txBody>
      </p:sp>
      <p:sp>
        <p:nvSpPr>
          <p:cNvPr id="9" name="Text 7"/>
          <p:cNvSpPr/>
          <p:nvPr/>
        </p:nvSpPr>
        <p:spPr>
          <a:xfrm>
            <a:off x="396835" y="1984772"/>
            <a:ext cx="2936319" cy="3629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400"/>
              </a:lnSpc>
              <a:buNone/>
            </a:pPr>
            <a:r>
              <a:rPr lang="en-US" sz="8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Levantamiento de requerimientos, definición de módulos y tareas.</a:t>
            </a:r>
            <a:endParaRPr lang="en-US" sz="850" dirty="0"/>
          </a:p>
        </p:txBody>
      </p:sp>
      <p:sp>
        <p:nvSpPr>
          <p:cNvPr id="10" name="Shape 8"/>
          <p:cNvSpPr/>
          <p:nvPr/>
        </p:nvSpPr>
        <p:spPr>
          <a:xfrm>
            <a:off x="3771543" y="2446853"/>
            <a:ext cx="226814" cy="15240"/>
          </a:xfrm>
          <a:prstGeom prst="roundRect">
            <a:avLst>
              <a:gd name="adj" fmla="val 312558"/>
            </a:avLst>
          </a:prstGeom>
          <a:solidFill>
            <a:srgbClr val="B2D4E5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11" name="Shape 9"/>
          <p:cNvSpPr/>
          <p:nvPr/>
        </p:nvSpPr>
        <p:spPr>
          <a:xfrm>
            <a:off x="3744278" y="2411968"/>
            <a:ext cx="85011" cy="85011"/>
          </a:xfrm>
          <a:prstGeom prst="roundRect">
            <a:avLst>
              <a:gd name="adj" fmla="val 537813"/>
            </a:avLst>
          </a:prstGeom>
          <a:solidFill>
            <a:srgbClr val="007EBD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12" name="Text 10"/>
          <p:cNvSpPr/>
          <p:nvPr/>
        </p:nvSpPr>
        <p:spPr>
          <a:xfrm>
            <a:off x="4240411" y="2365891"/>
            <a:ext cx="1488519" cy="185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50" b="1" dirty="0">
                <a:solidFill>
                  <a:srgbClr val="272525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2. Diseño</a:t>
            </a:r>
            <a:endParaRPr lang="en-US" sz="1150" dirty="0"/>
          </a:p>
        </p:txBody>
      </p:sp>
      <p:sp>
        <p:nvSpPr>
          <p:cNvPr id="13" name="Text 11"/>
          <p:cNvSpPr/>
          <p:nvPr/>
        </p:nvSpPr>
        <p:spPr>
          <a:xfrm>
            <a:off x="4240411" y="2665214"/>
            <a:ext cx="2936438" cy="3629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Diagramas de base de datos, wireframes de la interfaz y arquitectura del sistema.</a:t>
            </a:r>
            <a:endParaRPr lang="en-US" sz="850" dirty="0"/>
          </a:p>
        </p:txBody>
      </p:sp>
      <p:sp>
        <p:nvSpPr>
          <p:cNvPr id="14" name="Shape 12"/>
          <p:cNvSpPr/>
          <p:nvPr/>
        </p:nvSpPr>
        <p:spPr>
          <a:xfrm>
            <a:off x="3575209" y="3033355"/>
            <a:ext cx="226814" cy="15240"/>
          </a:xfrm>
          <a:prstGeom prst="roundRect">
            <a:avLst>
              <a:gd name="adj" fmla="val 312558"/>
            </a:avLst>
          </a:prstGeom>
          <a:solidFill>
            <a:srgbClr val="B2D4E5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15" name="Shape 13"/>
          <p:cNvSpPr/>
          <p:nvPr/>
        </p:nvSpPr>
        <p:spPr>
          <a:xfrm>
            <a:off x="3744278" y="2998470"/>
            <a:ext cx="85011" cy="85011"/>
          </a:xfrm>
          <a:prstGeom prst="roundRect">
            <a:avLst>
              <a:gd name="adj" fmla="val 537813"/>
            </a:avLst>
          </a:prstGeom>
          <a:solidFill>
            <a:srgbClr val="007EBD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16" name="Text 14"/>
          <p:cNvSpPr/>
          <p:nvPr/>
        </p:nvSpPr>
        <p:spPr>
          <a:xfrm>
            <a:off x="1844635" y="2952393"/>
            <a:ext cx="1488519" cy="185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450"/>
              </a:lnSpc>
              <a:buNone/>
            </a:pPr>
            <a:r>
              <a:rPr lang="en-US" sz="1150" b="1" dirty="0">
                <a:solidFill>
                  <a:srgbClr val="27252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3. </a:t>
            </a:r>
            <a:r>
              <a:rPr lang="en-US" sz="1400" b="1" dirty="0">
                <a:solidFill>
                  <a:srgbClr val="272525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Desarrollo</a:t>
            </a:r>
            <a:endParaRPr lang="en-US" sz="1400" dirty="0"/>
          </a:p>
        </p:txBody>
      </p:sp>
      <p:sp>
        <p:nvSpPr>
          <p:cNvPr id="17" name="Text 15"/>
          <p:cNvSpPr/>
          <p:nvPr/>
        </p:nvSpPr>
        <p:spPr>
          <a:xfrm>
            <a:off x="396835" y="3251716"/>
            <a:ext cx="2936319" cy="3629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40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Implementación de la aplicación web por módulos (registro, categorías, reportes).</a:t>
            </a:r>
            <a:endParaRPr lang="en-US" sz="1100" dirty="0"/>
          </a:p>
        </p:txBody>
      </p:sp>
      <p:sp>
        <p:nvSpPr>
          <p:cNvPr id="18" name="Shape 16"/>
          <p:cNvSpPr/>
          <p:nvPr/>
        </p:nvSpPr>
        <p:spPr>
          <a:xfrm>
            <a:off x="3771543" y="3619857"/>
            <a:ext cx="226814" cy="15240"/>
          </a:xfrm>
          <a:prstGeom prst="roundRect">
            <a:avLst>
              <a:gd name="adj" fmla="val 312558"/>
            </a:avLst>
          </a:prstGeom>
          <a:solidFill>
            <a:srgbClr val="B2D4E5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19" name="Shape 17"/>
          <p:cNvSpPr/>
          <p:nvPr/>
        </p:nvSpPr>
        <p:spPr>
          <a:xfrm>
            <a:off x="3744278" y="3584972"/>
            <a:ext cx="85011" cy="85011"/>
          </a:xfrm>
          <a:prstGeom prst="roundRect">
            <a:avLst>
              <a:gd name="adj" fmla="val 537813"/>
            </a:avLst>
          </a:prstGeom>
          <a:solidFill>
            <a:srgbClr val="007EBD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20" name="Text 18"/>
          <p:cNvSpPr/>
          <p:nvPr/>
        </p:nvSpPr>
        <p:spPr>
          <a:xfrm>
            <a:off x="4240411" y="3538895"/>
            <a:ext cx="1488519" cy="185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50" b="1" dirty="0">
                <a:solidFill>
                  <a:srgbClr val="272525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4. Pruebas</a:t>
            </a:r>
            <a:endParaRPr lang="en-US" sz="1150" dirty="0"/>
          </a:p>
        </p:txBody>
      </p:sp>
      <p:sp>
        <p:nvSpPr>
          <p:cNvPr id="21" name="Text 19"/>
          <p:cNvSpPr/>
          <p:nvPr/>
        </p:nvSpPr>
        <p:spPr>
          <a:xfrm>
            <a:off x="4240411" y="3838218"/>
            <a:ext cx="2936438" cy="3629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Validación funcional y pruebas con usuarios para verificar usabilidad.</a:t>
            </a:r>
            <a:endParaRPr lang="en-US" sz="850" dirty="0"/>
          </a:p>
        </p:txBody>
      </p:sp>
      <p:sp>
        <p:nvSpPr>
          <p:cNvPr id="22" name="Shape 20"/>
          <p:cNvSpPr/>
          <p:nvPr/>
        </p:nvSpPr>
        <p:spPr>
          <a:xfrm>
            <a:off x="3575209" y="4206359"/>
            <a:ext cx="226814" cy="15240"/>
          </a:xfrm>
          <a:prstGeom prst="roundRect">
            <a:avLst>
              <a:gd name="adj" fmla="val 312558"/>
            </a:avLst>
          </a:prstGeom>
          <a:solidFill>
            <a:srgbClr val="B2D4E5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23" name="Shape 21"/>
          <p:cNvSpPr/>
          <p:nvPr/>
        </p:nvSpPr>
        <p:spPr>
          <a:xfrm>
            <a:off x="3744278" y="4171474"/>
            <a:ext cx="85011" cy="85011"/>
          </a:xfrm>
          <a:prstGeom prst="roundRect">
            <a:avLst>
              <a:gd name="adj" fmla="val 537813"/>
            </a:avLst>
          </a:prstGeom>
          <a:solidFill>
            <a:srgbClr val="007EBD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24" name="Text 22"/>
          <p:cNvSpPr/>
          <p:nvPr/>
        </p:nvSpPr>
        <p:spPr>
          <a:xfrm>
            <a:off x="1429941" y="4125397"/>
            <a:ext cx="1903214" cy="185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450"/>
              </a:lnSpc>
              <a:buNone/>
            </a:pPr>
            <a:r>
              <a:rPr lang="en-US" sz="1400" b="1" dirty="0">
                <a:solidFill>
                  <a:srgbClr val="272525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5. Documentación y Entrega</a:t>
            </a:r>
            <a:endParaRPr lang="en-US" sz="1400" dirty="0"/>
          </a:p>
        </p:txBody>
      </p:sp>
      <p:sp>
        <p:nvSpPr>
          <p:cNvPr id="25" name="Text 23"/>
          <p:cNvSpPr/>
          <p:nvPr/>
        </p:nvSpPr>
        <p:spPr>
          <a:xfrm>
            <a:off x="396835" y="4424720"/>
            <a:ext cx="2936319" cy="3629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40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Preparación del informe final y presentación del proyecto.</a:t>
            </a:r>
            <a:endParaRPr lang="en-US" sz="1100" dirty="0"/>
          </a:p>
        </p:txBody>
      </p:sp>
      <p:sp>
        <p:nvSpPr>
          <p:cNvPr id="26" name="Text 24"/>
          <p:cNvSpPr/>
          <p:nvPr/>
        </p:nvSpPr>
        <p:spPr>
          <a:xfrm>
            <a:off x="7461171" y="1333024"/>
            <a:ext cx="2080974" cy="185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50" b="1" dirty="0">
                <a:solidFill>
                  <a:srgbClr val="000000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Responsabilidades del Equipo:</a:t>
            </a:r>
            <a:endParaRPr lang="en-US" sz="1150" dirty="0"/>
          </a:p>
        </p:txBody>
      </p:sp>
      <p:pic>
        <p:nvPicPr>
          <p:cNvPr id="2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1170" y="1519000"/>
            <a:ext cx="7169229" cy="6666496"/>
          </a:xfrm>
          <a:prstGeom prst="rect">
            <a:avLst/>
          </a:prstGeom>
        </p:spPr>
      </p:pic>
      <p:sp>
        <p:nvSpPr>
          <p:cNvPr id="28" name="Shape 25"/>
          <p:cNvSpPr/>
          <p:nvPr/>
        </p:nvSpPr>
        <p:spPr>
          <a:xfrm>
            <a:off x="7461171" y="8554045"/>
            <a:ext cx="6780014" cy="1176218"/>
          </a:xfrm>
          <a:prstGeom prst="roundRect">
            <a:avLst>
              <a:gd name="adj" fmla="val 4050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s-CL"/>
          </a:p>
        </p:txBody>
      </p:sp>
      <p:sp>
        <p:nvSpPr>
          <p:cNvPr id="29" name="Shape 26"/>
          <p:cNvSpPr/>
          <p:nvPr/>
        </p:nvSpPr>
        <p:spPr>
          <a:xfrm>
            <a:off x="7582138" y="8675013"/>
            <a:ext cx="340162" cy="340162"/>
          </a:xfrm>
          <a:prstGeom prst="roundRect">
            <a:avLst>
              <a:gd name="adj" fmla="val 26878621"/>
            </a:avLst>
          </a:prstGeom>
          <a:solidFill>
            <a:srgbClr val="007EBD"/>
          </a:solidFill>
          <a:ln/>
        </p:spPr>
        <p:txBody>
          <a:bodyPr/>
          <a:lstStyle/>
          <a:p>
            <a:endParaRPr lang="es-CL"/>
          </a:p>
        </p:txBody>
      </p:sp>
      <p:pic>
        <p:nvPicPr>
          <p:cNvPr id="3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5721" y="8749427"/>
            <a:ext cx="152995" cy="191333"/>
          </a:xfrm>
          <a:prstGeom prst="rect">
            <a:avLst/>
          </a:prstGeom>
        </p:spPr>
      </p:pic>
      <p:sp>
        <p:nvSpPr>
          <p:cNvPr id="31" name="Text 27"/>
          <p:cNvSpPr/>
          <p:nvPr/>
        </p:nvSpPr>
        <p:spPr>
          <a:xfrm>
            <a:off x="7582138" y="9128522"/>
            <a:ext cx="1488519" cy="185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50" b="1" dirty="0">
                <a:solidFill>
                  <a:srgbClr val="27252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Gustavo Hermosilla</a:t>
            </a:r>
            <a:endParaRPr lang="en-US" sz="1150" dirty="0"/>
          </a:p>
        </p:txBody>
      </p:sp>
      <p:sp>
        <p:nvSpPr>
          <p:cNvPr id="32" name="Text 28"/>
          <p:cNvSpPr/>
          <p:nvPr/>
        </p:nvSpPr>
        <p:spPr>
          <a:xfrm>
            <a:off x="7582138" y="9427845"/>
            <a:ext cx="653807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Desarrollo </a:t>
            </a:r>
            <a:r>
              <a:rPr lang="en-US" sz="8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backend</a:t>
            </a:r>
            <a:r>
              <a:rPr lang="en-US" sz="8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diseño y gestión de la </a:t>
            </a:r>
            <a:r>
              <a:rPr lang="en-US" sz="8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base de datos</a:t>
            </a:r>
            <a:r>
              <a:rPr lang="en-US" sz="8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  <a:endParaRPr lang="en-US" sz="850" dirty="0"/>
          </a:p>
        </p:txBody>
      </p:sp>
      <p:sp>
        <p:nvSpPr>
          <p:cNvPr id="33" name="Shape 29"/>
          <p:cNvSpPr/>
          <p:nvPr/>
        </p:nvSpPr>
        <p:spPr>
          <a:xfrm>
            <a:off x="7461171" y="9843611"/>
            <a:ext cx="6780014" cy="1176218"/>
          </a:xfrm>
          <a:prstGeom prst="roundRect">
            <a:avLst>
              <a:gd name="adj" fmla="val 4050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s-CL"/>
          </a:p>
        </p:txBody>
      </p:sp>
      <p:sp>
        <p:nvSpPr>
          <p:cNvPr id="34" name="Shape 30"/>
          <p:cNvSpPr/>
          <p:nvPr/>
        </p:nvSpPr>
        <p:spPr>
          <a:xfrm>
            <a:off x="7582138" y="9964579"/>
            <a:ext cx="340162" cy="340162"/>
          </a:xfrm>
          <a:prstGeom prst="roundRect">
            <a:avLst>
              <a:gd name="adj" fmla="val 26878621"/>
            </a:avLst>
          </a:prstGeom>
          <a:solidFill>
            <a:srgbClr val="007EBD"/>
          </a:solidFill>
          <a:ln/>
        </p:spPr>
        <p:txBody>
          <a:bodyPr/>
          <a:lstStyle/>
          <a:p>
            <a:endParaRPr lang="es-CL"/>
          </a:p>
        </p:txBody>
      </p:sp>
      <p:pic>
        <p:nvPicPr>
          <p:cNvPr id="3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5721" y="10038993"/>
            <a:ext cx="152995" cy="191333"/>
          </a:xfrm>
          <a:prstGeom prst="rect">
            <a:avLst/>
          </a:prstGeom>
        </p:spPr>
      </p:pic>
      <p:sp>
        <p:nvSpPr>
          <p:cNvPr id="36" name="Text 31"/>
          <p:cNvSpPr/>
          <p:nvPr/>
        </p:nvSpPr>
        <p:spPr>
          <a:xfrm>
            <a:off x="7582138" y="10418088"/>
            <a:ext cx="1488519" cy="185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50" b="1" dirty="0">
                <a:solidFill>
                  <a:srgbClr val="27252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Joaquín Toro</a:t>
            </a:r>
            <a:endParaRPr lang="en-US" sz="1150" dirty="0"/>
          </a:p>
        </p:txBody>
      </p:sp>
      <p:sp>
        <p:nvSpPr>
          <p:cNvPr id="37" name="Text 32"/>
          <p:cNvSpPr/>
          <p:nvPr/>
        </p:nvSpPr>
        <p:spPr>
          <a:xfrm>
            <a:off x="7582138" y="10717411"/>
            <a:ext cx="653807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Desarrollo </a:t>
            </a:r>
            <a:r>
              <a:rPr lang="en-US" sz="8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frontend</a:t>
            </a:r>
            <a:r>
              <a:rPr lang="en-US" sz="8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diseño de la </a:t>
            </a:r>
            <a:r>
              <a:rPr lang="en-US" sz="8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interfaz</a:t>
            </a:r>
            <a:r>
              <a:rPr lang="en-US" sz="8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y </a:t>
            </a:r>
            <a:r>
              <a:rPr lang="en-US" sz="8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reportes visuales</a:t>
            </a:r>
            <a:r>
              <a:rPr lang="en-US" sz="8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  <a:endParaRPr lang="en-US" sz="8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30FD07C9EB9E314AA83D476BFE596F97" ma:contentTypeVersion="6" ma:contentTypeDescription="Crear nuevo documento." ma:contentTypeScope="" ma:versionID="1e55dabb9782a784bdc8f3bf6b643d7e">
  <xsd:schema xmlns:xsd="http://www.w3.org/2001/XMLSchema" xmlns:xs="http://www.w3.org/2001/XMLSchema" xmlns:p="http://schemas.microsoft.com/office/2006/metadata/properties" xmlns:ns3="018484aa-5d29-4d99-8884-563c30a2e1b6" targetNamespace="http://schemas.microsoft.com/office/2006/metadata/properties" ma:root="true" ma:fieldsID="42a51353d3adcc5cf25e3018c659e4e6" ns3:_="">
    <xsd:import namespace="018484aa-5d29-4d99-8884-563c30a2e1b6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_activity" minOccurs="0"/>
                <xsd:element ref="ns3:MediaServiceSearchProperties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18484aa-5d29-4d99-8884-563c30a2e1b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_activity" ma:index="11" nillable="true" ma:displayName="_activity" ma:hidden="true" ma:internalName="_activity">
      <xsd:simpleType>
        <xsd:restriction base="dms:Note"/>
      </xsd:simpleType>
    </xsd:element>
    <xsd:element name="MediaServiceSearchProperties" ma:index="12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3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018484aa-5d29-4d99-8884-563c30a2e1b6" xsi:nil="true"/>
  </documentManagement>
</p:properties>
</file>

<file path=customXml/itemProps1.xml><?xml version="1.0" encoding="utf-8"?>
<ds:datastoreItem xmlns:ds="http://schemas.openxmlformats.org/officeDocument/2006/customXml" ds:itemID="{31E67F56-F475-414F-9A6B-1BF917D58B4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18484aa-5d29-4d99-8884-563c30a2e1b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3271CE8-AE6A-4FC1-B3A3-03BA5AF545B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3AD7FF5-67E9-48E7-B425-217C1D942689}">
  <ds:schemaRefs>
    <ds:schemaRef ds:uri="http://schemas.microsoft.com/office/2006/metadata/properties"/>
    <ds:schemaRef ds:uri="http://schemas.microsoft.com/office/infopath/2007/PartnerControls"/>
    <ds:schemaRef ds:uri="018484aa-5d29-4d99-8884-563c30a2e1b6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41</TotalTime>
  <Words>1161</Words>
  <Application>Microsoft Office PowerPoint</Application>
  <PresentationFormat>Personalizado</PresentationFormat>
  <Paragraphs>107</Paragraphs>
  <Slides>10</Slides>
  <Notes>10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4" baseType="lpstr">
      <vt:lpstr>Inter</vt:lpstr>
      <vt:lpstr>Calibri</vt:lpstr>
      <vt:lpstr>Arial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Gus Hermosilla</dc:creator>
  <cp:lastModifiedBy>GUSTAVO . HERMOSILLA GONZALEZ</cp:lastModifiedBy>
  <cp:revision>8</cp:revision>
  <dcterms:created xsi:type="dcterms:W3CDTF">2025-09-09T01:39:25Z</dcterms:created>
  <dcterms:modified xsi:type="dcterms:W3CDTF">2025-09-23T00:18:04Z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0x01010030FD07C9EB9E314AA83D476BFE596F97</vt:lpwstr>
  </property>
</Properties>
</file>